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57" r:id="rId4"/>
    <p:sldId id="258" r:id="rId5"/>
    <p:sldId id="262" r:id="rId6"/>
    <p:sldId id="263" r:id="rId7"/>
    <p:sldId id="261" r:id="rId8"/>
    <p:sldId id="264" r:id="rId9"/>
    <p:sldId id="265" r:id="rId10"/>
    <p:sldId id="270" r:id="rId11"/>
    <p:sldId id="269" r:id="rId12"/>
    <p:sldId id="272" r:id="rId13"/>
    <p:sldId id="268" r:id="rId14"/>
    <p:sldId id="275" r:id="rId15"/>
    <p:sldId id="276" r:id="rId16"/>
    <p:sldId id="277" r:id="rId17"/>
    <p:sldId id="274" r:id="rId18"/>
    <p:sldId id="273" r:id="rId19"/>
    <p:sldId id="279" r:id="rId20"/>
    <p:sldId id="271" r:id="rId21"/>
    <p:sldId id="280" r:id="rId22"/>
    <p:sldId id="281" r:id="rId23"/>
    <p:sldId id="282" r:id="rId24"/>
    <p:sldId id="283" r:id="rId25"/>
    <p:sldId id="278" r:id="rId26"/>
    <p:sldId id="286" r:id="rId27"/>
    <p:sldId id="287" r:id="rId28"/>
    <p:sldId id="289" r:id="rId29"/>
    <p:sldId id="291" r:id="rId30"/>
    <p:sldId id="259" r:id="rId31"/>
    <p:sldId id="266" r:id="rId32"/>
    <p:sldId id="260" r:id="rId33"/>
    <p:sldId id="290" r:id="rId34"/>
    <p:sldId id="284" r:id="rId35"/>
    <p:sldId id="288" r:id="rId36"/>
    <p:sldId id="28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7149"/>
  </p:normalViewPr>
  <p:slideViewPr>
    <p:cSldViewPr snapToGrid="0" snapToObjects="1">
      <p:cViewPr>
        <p:scale>
          <a:sx n="130" d="100"/>
          <a:sy n="130" d="100"/>
        </p:scale>
        <p:origin x="31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77.jpg>
</file>

<file path=ppt/media/image7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87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9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624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81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730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36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10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49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0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6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370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A1427-AA55-F740-8C88-CF1F78A95DC8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B0520-1CEB-C14D-91E3-0483B3171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24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image" Target="../media/image45.png"/><Relationship Id="rId6" Type="http://schemas.openxmlformats.org/officeDocument/2006/relationships/image" Target="../media/image46.png"/><Relationship Id="rId7" Type="http://schemas.openxmlformats.org/officeDocument/2006/relationships/image" Target="../media/image47.png"/><Relationship Id="rId8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4" Type="http://schemas.openxmlformats.org/officeDocument/2006/relationships/image" Target="../media/image54.emf"/><Relationship Id="rId5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4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emf"/><Relationship Id="rId3" Type="http://schemas.openxmlformats.org/officeDocument/2006/relationships/image" Target="../media/image5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4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6" Type="http://schemas.openxmlformats.org/officeDocument/2006/relationships/image" Target="../media/image73.emf"/><Relationship Id="rId7" Type="http://schemas.openxmlformats.org/officeDocument/2006/relationships/image" Target="../media/image74.emf"/><Relationship Id="rId8" Type="http://schemas.openxmlformats.org/officeDocument/2006/relationships/image" Target="../media/image75.emf"/><Relationship Id="rId9" Type="http://schemas.openxmlformats.org/officeDocument/2006/relationships/image" Target="../media/image7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7.jpg"/><Relationship Id="rId3" Type="http://schemas.openxmlformats.org/officeDocument/2006/relationships/image" Target="../media/image78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29389" y="394636"/>
            <a:ext cx="1002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Sn3O3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586" y="740972"/>
            <a:ext cx="9952521" cy="559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854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-2 layer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2" y="1333931"/>
            <a:ext cx="3402097" cy="25534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500" y="1333930"/>
            <a:ext cx="3402099" cy="25534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347" y="1333929"/>
            <a:ext cx="3402100" cy="25534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3" y="4106641"/>
            <a:ext cx="3402096" cy="25534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500" y="4106641"/>
            <a:ext cx="3402099" cy="255341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347" y="4106642"/>
            <a:ext cx="3402097" cy="255341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462750" y="1690688"/>
            <a:ext cx="251299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orange curve is the</a:t>
            </a:r>
            <a:br>
              <a:rPr lang="en-US" dirty="0" smtClean="0"/>
            </a:br>
            <a:r>
              <a:rPr lang="en-US" dirty="0" smtClean="0"/>
              <a:t>predicted energy of the</a:t>
            </a:r>
            <a:br>
              <a:rPr lang="en-US" dirty="0" smtClean="0"/>
            </a:br>
            <a:r>
              <a:rPr lang="en-US" dirty="0" smtClean="0"/>
              <a:t>global minimum, while</a:t>
            </a:r>
            <a:br>
              <a:rPr lang="en-US" dirty="0" smtClean="0"/>
            </a:br>
            <a:r>
              <a:rPr lang="en-US" dirty="0" smtClean="0"/>
              <a:t>grey curve is the best </a:t>
            </a:r>
            <a:br>
              <a:rPr lang="en-US" dirty="0" smtClean="0"/>
            </a:br>
            <a:r>
              <a:rPr lang="en-US" dirty="0" smtClean="0"/>
              <a:t>fitness at that iteration.</a:t>
            </a:r>
          </a:p>
          <a:p>
            <a:endParaRPr lang="en-US" dirty="0"/>
          </a:p>
          <a:p>
            <a:r>
              <a:rPr lang="en-US" dirty="0" smtClean="0"/>
              <a:t>The plots of these six</a:t>
            </a:r>
            <a:br>
              <a:rPr lang="en-US" dirty="0" smtClean="0"/>
            </a:br>
            <a:r>
              <a:rPr lang="en-US" dirty="0" smtClean="0"/>
              <a:t>failed searches therefore</a:t>
            </a:r>
            <a:br>
              <a:rPr lang="en-US" dirty="0" smtClean="0"/>
            </a:br>
            <a:r>
              <a:rPr lang="en-US" dirty="0" smtClean="0"/>
              <a:t>show that the problem</a:t>
            </a:r>
            <a:br>
              <a:rPr lang="en-US" dirty="0" smtClean="0"/>
            </a:br>
            <a:r>
              <a:rPr lang="en-US" dirty="0" smtClean="0"/>
              <a:t>is that the proper new</a:t>
            </a:r>
            <a:br>
              <a:rPr lang="en-US" dirty="0" smtClean="0"/>
            </a:br>
            <a:r>
              <a:rPr lang="en-US" dirty="0" smtClean="0"/>
              <a:t>candidates are not </a:t>
            </a:r>
            <a:br>
              <a:rPr lang="en-US" dirty="0" smtClean="0"/>
            </a:br>
            <a:r>
              <a:rPr lang="en-US" dirty="0" smtClean="0"/>
              <a:t>generated by the</a:t>
            </a:r>
          </a:p>
          <a:p>
            <a:r>
              <a:rPr lang="en-US" dirty="0"/>
              <a:t>m</a:t>
            </a:r>
            <a:r>
              <a:rPr lang="en-US" dirty="0" smtClean="0"/>
              <a:t>utations. Since if they</a:t>
            </a:r>
          </a:p>
          <a:p>
            <a:r>
              <a:rPr lang="en-US" dirty="0"/>
              <a:t>w</a:t>
            </a:r>
            <a:r>
              <a:rPr lang="en-US" dirty="0" smtClean="0"/>
              <a:t>ere generated, they</a:t>
            </a:r>
            <a:br>
              <a:rPr lang="en-US" dirty="0" smtClean="0"/>
            </a:br>
            <a:r>
              <a:rPr lang="en-US" dirty="0" smtClean="0"/>
              <a:t>would be picked based</a:t>
            </a:r>
            <a:br>
              <a:rPr lang="en-US" dirty="0" smtClean="0"/>
            </a:br>
            <a:r>
              <a:rPr lang="en-US" dirty="0" smtClean="0"/>
              <a:t>on the energy alone.</a:t>
            </a:r>
          </a:p>
        </p:txBody>
      </p:sp>
    </p:spTree>
    <p:extLst>
      <p:ext uri="{BB962C8B-B14F-4D97-AF65-F5344CB8AC3E}">
        <p14:creationId xmlns:p14="http://schemas.microsoft.com/office/powerpoint/2010/main" val="138285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-2 layer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838292"/>
            <a:ext cx="5854700" cy="4394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55135" y="3539959"/>
            <a:ext cx="701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096000" y="2156059"/>
            <a:ext cx="602774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variation in the population (controlled by </a:t>
            </a:r>
            <a:r>
              <a:rPr lang="en-US" dirty="0" err="1" smtClean="0"/>
              <a:t>d_pop</a:t>
            </a:r>
            <a:r>
              <a:rPr lang="en-US" dirty="0" smtClean="0"/>
              <a:t>) and</a:t>
            </a:r>
            <a:br>
              <a:rPr lang="en-US" dirty="0" smtClean="0"/>
            </a:br>
            <a:r>
              <a:rPr lang="en-US" dirty="0" smtClean="0"/>
              <a:t>the population size will influence, what new structures</a:t>
            </a:r>
          </a:p>
          <a:p>
            <a:r>
              <a:rPr lang="en-US" dirty="0"/>
              <a:t>a</a:t>
            </a:r>
            <a:r>
              <a:rPr lang="en-US" dirty="0" smtClean="0"/>
              <a:t>re generated.</a:t>
            </a:r>
          </a:p>
          <a:p>
            <a:endParaRPr lang="en-US" dirty="0"/>
          </a:p>
          <a:p>
            <a:r>
              <a:rPr lang="en-US" dirty="0" smtClean="0"/>
              <a:t>A very narrow population will result in the tendency</a:t>
            </a:r>
          </a:p>
          <a:p>
            <a:r>
              <a:rPr lang="en-US" dirty="0"/>
              <a:t>t</a:t>
            </a:r>
            <a:r>
              <a:rPr lang="en-US" dirty="0" smtClean="0"/>
              <a:t>o get stuck in a local </a:t>
            </a:r>
            <a:r>
              <a:rPr lang="en-US" dirty="0" err="1" smtClean="0"/>
              <a:t>munimum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Based on the the success curves there might be a benefit of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d_pop</a:t>
            </a:r>
            <a:r>
              <a:rPr lang="en-US" dirty="0" smtClean="0"/>
              <a:t>=0.5, </a:t>
            </a:r>
            <a:r>
              <a:rPr lang="en-US" dirty="0" err="1" smtClean="0"/>
              <a:t>pop_size</a:t>
            </a:r>
            <a:r>
              <a:rPr lang="en-US" dirty="0" smtClean="0"/>
              <a:t>=10 settings compared to the settings</a:t>
            </a:r>
          </a:p>
          <a:p>
            <a:r>
              <a:rPr lang="en-US" dirty="0" smtClean="0"/>
              <a:t> </a:t>
            </a:r>
            <a:r>
              <a:rPr lang="en-US" dirty="0" err="1" smtClean="0"/>
              <a:t>d_pop</a:t>
            </a:r>
            <a:r>
              <a:rPr lang="en-US" dirty="0" smtClean="0"/>
              <a:t>=0.2, </a:t>
            </a:r>
            <a:r>
              <a:rPr lang="en-US" dirty="0" err="1" smtClean="0"/>
              <a:t>pop_size</a:t>
            </a:r>
            <a:r>
              <a:rPr lang="en-US" dirty="0" smtClean="0"/>
              <a:t>=5 used in previous runs.</a:t>
            </a:r>
          </a:p>
          <a:p>
            <a:r>
              <a:rPr lang="en-US" dirty="0" smtClean="0"/>
              <a:t>- But note that the searches are with 800 </a:t>
            </a:r>
            <a:r>
              <a:rPr lang="en-US" dirty="0" err="1" smtClean="0"/>
              <a:t>sp</a:t>
            </a:r>
            <a:r>
              <a:rPr lang="en-US" dirty="0" smtClean="0"/>
              <a:t>-calculations.</a:t>
            </a:r>
          </a:p>
        </p:txBody>
      </p:sp>
    </p:spTree>
    <p:extLst>
      <p:ext uri="{BB962C8B-B14F-4D97-AF65-F5344CB8AC3E}">
        <p14:creationId xmlns:p14="http://schemas.microsoft.com/office/powerpoint/2010/main" val="1018627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-2 layer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2162754"/>
            <a:ext cx="5854700" cy="4394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55135" y="3539959"/>
            <a:ext cx="701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155135" y="1622760"/>
            <a:ext cx="3228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Cut and splice does not seam </a:t>
            </a:r>
            <a:r>
              <a:rPr lang="en-US" smtClean="0"/>
              <a:t>to </a:t>
            </a:r>
          </a:p>
          <a:p>
            <a:r>
              <a:rPr lang="en-US" dirty="0" smtClean="0"/>
              <a:t>contribute significantly.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162754"/>
            <a:ext cx="5854700" cy="4394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009835" y="1516423"/>
            <a:ext cx="3275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new rattle does not seam to </a:t>
            </a:r>
          </a:p>
          <a:p>
            <a:r>
              <a:rPr lang="en-US" dirty="0" smtClean="0"/>
              <a:t>contribute significantly.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956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 step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mathias</a:t>
            </a:r>
            <a:r>
              <a:rPr lang="en-US" dirty="0" smtClean="0"/>
              <a:t>’ best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46309"/>
            <a:ext cx="3313842" cy="24871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042" y="1546309"/>
            <a:ext cx="3313842" cy="24871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884" y="1546309"/>
            <a:ext cx="3313842" cy="24871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033488"/>
            <a:ext cx="3313842" cy="24871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042" y="4033488"/>
            <a:ext cx="3313842" cy="248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84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 step </a:t>
            </a:r>
            <a:r>
              <a:rPr lang="mr-IN" dirty="0" smtClean="0"/>
              <a:t>–</a:t>
            </a:r>
            <a:r>
              <a:rPr lang="en-US" dirty="0" smtClean="0"/>
              <a:t> new best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46309"/>
            <a:ext cx="3313842" cy="248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05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 step </a:t>
            </a:r>
            <a:r>
              <a:rPr lang="mr-IN" dirty="0" smtClean="0"/>
              <a:t>–</a:t>
            </a:r>
            <a:r>
              <a:rPr lang="en-US" dirty="0" smtClean="0"/>
              <a:t> kernel width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75" y="1474838"/>
            <a:ext cx="3313841" cy="484730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416" y="1474838"/>
            <a:ext cx="3313841" cy="48473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257" y="1474838"/>
            <a:ext cx="3313841" cy="48473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73108" y="1592826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Sigma=30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886948" y="1592826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Sigma=10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00789" y="1592826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Sigma=3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894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 step </a:t>
            </a:r>
            <a:r>
              <a:rPr lang="mr-IN" dirty="0" smtClean="0"/>
              <a:t>–</a:t>
            </a:r>
            <a:r>
              <a:rPr lang="en-US" dirty="0" smtClean="0"/>
              <a:t> kernel width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75" y="2654901"/>
            <a:ext cx="3313841" cy="24871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416" y="1474838"/>
            <a:ext cx="3313841" cy="48473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257" y="1474838"/>
            <a:ext cx="3313841" cy="48473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73108" y="1592826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Sigma=30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886948" y="1592826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Sigma=10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00789" y="1592826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Sigma=3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729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 step </a:t>
            </a:r>
            <a:r>
              <a:rPr lang="mr-IN" dirty="0" smtClean="0"/>
              <a:t>–</a:t>
            </a:r>
            <a:r>
              <a:rPr lang="en-US" dirty="0" smtClean="0"/>
              <a:t> 2 best as </a:t>
            </a:r>
            <a:r>
              <a:rPr lang="en-US" dirty="0" err="1" smtClean="0"/>
              <a:t>refference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49" y="1733346"/>
            <a:ext cx="5854700" cy="4394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149" y="1733346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801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 step </a:t>
            </a:r>
            <a:r>
              <a:rPr lang="mr-IN" dirty="0" smtClean="0"/>
              <a:t>–</a:t>
            </a:r>
            <a:r>
              <a:rPr lang="en-US" dirty="0" smtClean="0"/>
              <a:t> bias influence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49" y="1733346"/>
            <a:ext cx="5854700" cy="4394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149" y="1733346"/>
            <a:ext cx="5854700" cy="4394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379407" y="1733346"/>
            <a:ext cx="2004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Bias = mean(</a:t>
            </a:r>
            <a:r>
              <a:rPr lang="en-US" dirty="0" err="1" smtClean="0"/>
              <a:t>Etrain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396370" y="1733346"/>
            <a:ext cx="3198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Bias = mean(</a:t>
            </a:r>
            <a:r>
              <a:rPr lang="en-US" dirty="0" err="1" smtClean="0"/>
              <a:t>Etrain</a:t>
            </a:r>
            <a:r>
              <a:rPr lang="en-US" dirty="0" smtClean="0"/>
              <a:t>) + </a:t>
            </a:r>
            <a:r>
              <a:rPr lang="en-US" dirty="0" err="1" smtClean="0"/>
              <a:t>std</a:t>
            </a:r>
            <a:r>
              <a:rPr lang="en-US" dirty="0" smtClean="0"/>
              <a:t>(</a:t>
            </a:r>
            <a:r>
              <a:rPr lang="en-US" dirty="0" err="1" smtClean="0"/>
              <a:t>Etrain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573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 step </a:t>
            </a:r>
            <a:r>
              <a:rPr lang="mr-IN" dirty="0" smtClean="0"/>
              <a:t>–</a:t>
            </a:r>
            <a:r>
              <a:rPr lang="en-US" dirty="0" smtClean="0"/>
              <a:t> Changing kernel width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7" y="2182761"/>
            <a:ext cx="4164160" cy="31253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703" y="2182762"/>
            <a:ext cx="4164159" cy="31253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773" y="2182761"/>
            <a:ext cx="4164160" cy="312537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44161" y="1956619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Sigma=30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45394" y="1956619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Sigma=10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532975" y="1956619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Sigma=3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4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29389" y="394636"/>
            <a:ext cx="1002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Sn3O3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30" y="1793713"/>
            <a:ext cx="4150562" cy="31151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360" y="1793713"/>
            <a:ext cx="4150562" cy="31151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375" y="1793713"/>
            <a:ext cx="4150562" cy="311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0530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 step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64" y="1690688"/>
            <a:ext cx="2932198" cy="19635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707" y="972930"/>
            <a:ext cx="2584423" cy="17074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361" y="3031209"/>
            <a:ext cx="2623312" cy="18292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8333" y="966688"/>
            <a:ext cx="2722456" cy="183550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361" y="968685"/>
            <a:ext cx="2527300" cy="16886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5690" y="3032888"/>
            <a:ext cx="2569497" cy="171874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84950" y="1858297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Slab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719483" y="77674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492180" y="8259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0068232" y="8259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157884" y="287101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0019071" y="28611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65" y="3891011"/>
            <a:ext cx="3773109" cy="2627202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 flipH="1">
            <a:off x="4326193" y="5850194"/>
            <a:ext cx="393290" cy="2949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575607" y="5518045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 = -763.7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591101" y="6166971"/>
            <a:ext cx="1375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Eref</a:t>
            </a:r>
            <a:r>
              <a:rPr lang="en-US" dirty="0" smtClean="0"/>
              <a:t> = -763.3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116875" y="4913482"/>
            <a:ext cx="60751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These examples show the best structures from 5 runs.</a:t>
            </a:r>
            <a:br>
              <a:rPr lang="en-US" dirty="0" smtClean="0"/>
            </a:br>
            <a:r>
              <a:rPr lang="en-US" dirty="0" smtClean="0"/>
              <a:t>There might be a correlation between the energy and the</a:t>
            </a:r>
            <a:br>
              <a:rPr lang="en-US" dirty="0" smtClean="0"/>
            </a:br>
            <a:r>
              <a:rPr lang="en-US" dirty="0" smtClean="0"/>
              <a:t>change</a:t>
            </a:r>
            <a:r>
              <a:rPr lang="en-US" dirty="0"/>
              <a:t> </a:t>
            </a:r>
            <a:r>
              <a:rPr lang="en-US" dirty="0" smtClean="0"/>
              <a:t>in the position of the movable slab atoms. (these</a:t>
            </a:r>
          </a:p>
          <a:p>
            <a:r>
              <a:rPr lang="en-US" dirty="0"/>
              <a:t>d</a:t>
            </a:r>
            <a:r>
              <a:rPr lang="en-US" dirty="0" smtClean="0"/>
              <a:t>oes not take place in mutations, but only in model-relaxation)</a:t>
            </a:r>
          </a:p>
          <a:p>
            <a:endParaRPr lang="en-US" dirty="0"/>
          </a:p>
          <a:p>
            <a:r>
              <a:rPr lang="en-US" dirty="0" smtClean="0"/>
              <a:t>=&gt; Maybe they should therefor also take part in mutations.</a:t>
            </a:r>
          </a:p>
        </p:txBody>
      </p:sp>
    </p:spTree>
    <p:extLst>
      <p:ext uri="{BB962C8B-B14F-4D97-AF65-F5344CB8AC3E}">
        <p14:creationId xmlns:p14="http://schemas.microsoft.com/office/powerpoint/2010/main" val="1991925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Iterative GPR test </a:t>
            </a:r>
            <a:r>
              <a:rPr lang="mr-IN" dirty="0" smtClean="0"/>
              <a:t>–</a:t>
            </a:r>
            <a:r>
              <a:rPr lang="en-US" dirty="0" smtClean="0"/>
              <a:t> predict overall best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0747"/>
            <a:ext cx="4181695" cy="313853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377" y="2300747"/>
            <a:ext cx="4181695" cy="31385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109" y="2300747"/>
            <a:ext cx="4181695" cy="3138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9669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8816"/>
            <a:ext cx="5375787" cy="1325563"/>
          </a:xfrm>
        </p:spPr>
        <p:txBody>
          <a:bodyPr/>
          <a:lstStyle/>
          <a:p>
            <a:r>
              <a:rPr lang="en-US" dirty="0" smtClean="0"/>
              <a:t>Iterative GPR </a:t>
            </a:r>
            <a:r>
              <a:rPr lang="en-US" smtClean="0"/>
              <a:t>test </a:t>
            </a:r>
            <a:br>
              <a:rPr lang="en-US" smtClean="0"/>
            </a:br>
            <a:r>
              <a:rPr lang="mr-IN" dirty="0" smtClean="0"/>
              <a:t>–</a:t>
            </a:r>
            <a:r>
              <a:rPr lang="en-US" dirty="0" smtClean="0"/>
              <a:t> predict best in run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32941"/>
            <a:ext cx="4181695" cy="31385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377" y="3532941"/>
            <a:ext cx="4181695" cy="31385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2673913"/>
            <a:ext cx="1244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reg1 = 1e-5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43665" y="3405123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igma2 = 3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496232" y="3395291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igma2 = 1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872" y="3532941"/>
            <a:ext cx="4181693" cy="313853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273064" y="3395291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sigma2 = 0.01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678" y="99195"/>
            <a:ext cx="4391620" cy="329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9092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Iterative GPR test </a:t>
            </a:r>
            <a:r>
              <a:rPr lang="mr-IN" dirty="0" smtClean="0"/>
              <a:t>–</a:t>
            </a:r>
            <a:r>
              <a:rPr lang="en-US" dirty="0" smtClean="0"/>
              <a:t> predict best in run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0747"/>
            <a:ext cx="4181695" cy="31385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378" y="2300747"/>
            <a:ext cx="4181693" cy="31385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5195" y="2180384"/>
            <a:ext cx="1244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  <a:r>
              <a:rPr lang="en-US" dirty="0" smtClean="0"/>
              <a:t>eg1 = 1e-5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41719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igma2 = 3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496232" y="2163097"/>
            <a:ext cx="1244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reg1 = 1e-4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3264" y="2300747"/>
            <a:ext cx="4181694" cy="313853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579469" y="2163097"/>
            <a:ext cx="1244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reg1 = 3e-4</a:t>
            </a:r>
          </a:p>
        </p:txBody>
      </p:sp>
    </p:spTree>
    <p:extLst>
      <p:ext uri="{BB962C8B-B14F-4D97-AF65-F5344CB8AC3E}">
        <p14:creationId xmlns:p14="http://schemas.microsoft.com/office/powerpoint/2010/main" val="11450609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Iterative GPR test </a:t>
            </a:r>
            <a:r>
              <a:rPr lang="mr-IN" dirty="0" smtClean="0"/>
              <a:t>–</a:t>
            </a:r>
            <a:r>
              <a:rPr lang="en-US" dirty="0" smtClean="0"/>
              <a:t> predict best in run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07059" y="1560658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igma2 </a:t>
            </a:r>
            <a:r>
              <a:rPr lang="en-US" smtClean="0"/>
              <a:t>= 1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952" y="1929990"/>
            <a:ext cx="5854700" cy="4394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52" y="1929990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15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Iterative GPR test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221860"/>
            <a:ext cx="4323374" cy="32448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544" y="2221860"/>
            <a:ext cx="4323374" cy="32448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497" y="2221860"/>
            <a:ext cx="4323375" cy="324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8333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34"/>
            <a:ext cx="10515600" cy="1325563"/>
          </a:xfrm>
        </p:spPr>
        <p:txBody>
          <a:bodyPr/>
          <a:lstStyle/>
          <a:p>
            <a:r>
              <a:rPr lang="en-US" dirty="0" smtClean="0"/>
              <a:t>Adaptive prior </a:t>
            </a:r>
            <a:r>
              <a:rPr lang="mr-IN" dirty="0" smtClean="0"/>
              <a:t>–</a:t>
            </a:r>
            <a:r>
              <a:rPr lang="en-US" dirty="0" smtClean="0"/>
              <a:t> 1d test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22090"/>
            <a:ext cx="4129294" cy="30992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545" y="2222090"/>
            <a:ext cx="4129294" cy="30992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114" y="2218750"/>
            <a:ext cx="4133744" cy="310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7945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34"/>
            <a:ext cx="10515600" cy="1325563"/>
          </a:xfrm>
        </p:spPr>
        <p:txBody>
          <a:bodyPr/>
          <a:lstStyle/>
          <a:p>
            <a:r>
              <a:rPr lang="en-US" dirty="0" smtClean="0"/>
              <a:t>Adaptive prior </a:t>
            </a:r>
            <a:r>
              <a:rPr lang="mr-IN" dirty="0" smtClean="0"/>
              <a:t>–</a:t>
            </a:r>
            <a:r>
              <a:rPr lang="en-US" dirty="0" smtClean="0"/>
              <a:t> step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1818"/>
            <a:ext cx="4129294" cy="30992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545" y="1651818"/>
            <a:ext cx="4129294" cy="30992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114" y="1648478"/>
            <a:ext cx="4133744" cy="310254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80357" y="1376515"/>
            <a:ext cx="1368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d_dilute</a:t>
            </a:r>
            <a:r>
              <a:rPr lang="en-US" dirty="0" smtClean="0"/>
              <a:t>=0.1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48902" y="1376515"/>
            <a:ext cx="1368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d_dilute</a:t>
            </a:r>
            <a:r>
              <a:rPr lang="en-US" dirty="0" smtClean="0"/>
              <a:t>=0.3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214696" y="1376515"/>
            <a:ext cx="1368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d_dilute</a:t>
            </a:r>
            <a:r>
              <a:rPr lang="en-US" dirty="0" smtClean="0"/>
              <a:t>=0.5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5255" y="4838324"/>
            <a:ext cx="94852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Testing on best structure from 8 different runs on the </a:t>
            </a:r>
            <a:r>
              <a:rPr lang="en-US" dirty="0" err="1" smtClean="0"/>
              <a:t>TiO</a:t>
            </a:r>
            <a:r>
              <a:rPr lang="en-US" dirty="0" smtClean="0"/>
              <a:t> double step system.</a:t>
            </a:r>
          </a:p>
          <a:p>
            <a:endParaRPr lang="en-US" dirty="0"/>
          </a:p>
          <a:p>
            <a:r>
              <a:rPr lang="en-US" dirty="0" smtClean="0"/>
              <a:t>Training data:   (based on data from a specific run that found reference structure 0 {place20_0.traj})</a:t>
            </a:r>
          </a:p>
          <a:p>
            <a:r>
              <a:rPr lang="en-US" dirty="0" smtClean="0"/>
              <a:t>Single: all data.</a:t>
            </a:r>
          </a:p>
          <a:p>
            <a:r>
              <a:rPr lang="en-US" dirty="0" smtClean="0"/>
              <a:t>Prior: all data diluted with “minimum allowed distance” = </a:t>
            </a:r>
            <a:r>
              <a:rPr lang="en-US" dirty="0" err="1" smtClean="0"/>
              <a:t>d_dilute</a:t>
            </a:r>
            <a:r>
              <a:rPr lang="en-US" dirty="0" smtClean="0"/>
              <a:t>.</a:t>
            </a:r>
          </a:p>
          <a:p>
            <a:r>
              <a:rPr lang="en-US" dirty="0" smtClean="0"/>
              <a:t>Final: data diluted with </a:t>
            </a:r>
            <a:r>
              <a:rPr lang="en-US" dirty="0" err="1" smtClean="0"/>
              <a:t>d_dilute</a:t>
            </a:r>
            <a:r>
              <a:rPr lang="en-US" dirty="0" smtClean="0"/>
              <a:t>=0.1 and filtered by E &lt; </a:t>
            </a:r>
            <a:r>
              <a:rPr lang="en-US" dirty="0" err="1" smtClean="0"/>
              <a:t>E_best</a:t>
            </a:r>
            <a:r>
              <a:rPr lang="en-US" dirty="0" smtClean="0"/>
              <a:t> + 10.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7922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34"/>
            <a:ext cx="10515600" cy="1325563"/>
          </a:xfrm>
        </p:spPr>
        <p:txBody>
          <a:bodyPr/>
          <a:lstStyle/>
          <a:p>
            <a:r>
              <a:rPr lang="en-US" dirty="0" smtClean="0"/>
              <a:t>Adaptive prior </a:t>
            </a:r>
            <a:r>
              <a:rPr lang="mr-IN" dirty="0" smtClean="0"/>
              <a:t>–</a:t>
            </a:r>
            <a:r>
              <a:rPr lang="en-US" dirty="0" smtClean="0"/>
              <a:t> step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6898"/>
            <a:ext cx="3269227" cy="245369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6034" y="1127871"/>
            <a:ext cx="2586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d_dilute</a:t>
            </a:r>
            <a:r>
              <a:rPr lang="en-US" dirty="0" smtClean="0"/>
              <a:t> = 0.5, sigma2 = 2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508" y="1326896"/>
            <a:ext cx="3269226" cy="245369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016" y="1326894"/>
            <a:ext cx="3269226" cy="245369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8524" y="1324699"/>
            <a:ext cx="3269226" cy="24536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98488"/>
            <a:ext cx="3269226" cy="24536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508" y="3898486"/>
            <a:ext cx="3269226" cy="245369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016" y="3898484"/>
            <a:ext cx="3269226" cy="245369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8524" y="3896289"/>
            <a:ext cx="3269226" cy="245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53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35510" y="2467897"/>
            <a:ext cx="6465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Hyperparameter</a:t>
            </a:r>
            <a:r>
              <a:rPr lang="en-US" dirty="0"/>
              <a:t>-</a:t>
            </a:r>
            <a:r>
              <a:rPr lang="en-US" dirty="0" smtClean="0"/>
              <a:t>search with low energy data gives around sigma=8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35510" y="2098565"/>
            <a:ext cx="607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Hyperparameter</a:t>
            </a:r>
            <a:r>
              <a:rPr lang="en-US" dirty="0"/>
              <a:t>-</a:t>
            </a:r>
            <a:r>
              <a:rPr lang="en-US" dirty="0" smtClean="0"/>
              <a:t>search with prior-data gives around sigma=30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717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-2 layer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838292"/>
            <a:ext cx="5854700" cy="4394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38292"/>
            <a:ext cx="5854700" cy="4394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2900" y="1586091"/>
            <a:ext cx="1105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</a:t>
            </a:r>
            <a:r>
              <a:rPr lang="en-US" dirty="0" err="1" smtClean="0"/>
              <a:t>max</a:t>
            </a:r>
            <a:r>
              <a:rPr lang="en-US" dirty="0" smtClean="0"/>
              <a:t>=0.2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38349" y="2550695"/>
            <a:ext cx="701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493049" y="2550695"/>
            <a:ext cx="869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matern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3600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(DFTB): Running with new rattle</a:t>
            </a:r>
          </a:p>
          <a:p>
            <a:r>
              <a:rPr lang="en-US" dirty="0" smtClean="0"/>
              <a:t>Step: running with new calculator.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338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To-do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(DFTB): Run with setting that improve the diversity of the</a:t>
            </a:r>
            <a:br>
              <a:rPr lang="en-US" dirty="0" smtClean="0"/>
            </a:br>
            <a:r>
              <a:rPr lang="en-US" dirty="0" smtClean="0"/>
              <a:t>population.</a:t>
            </a:r>
          </a:p>
          <a:p>
            <a:r>
              <a:rPr lang="en-US" dirty="0" smtClean="0"/>
              <a:t>Plot step features</a:t>
            </a:r>
          </a:p>
        </p:txBody>
      </p:sp>
    </p:spTree>
    <p:extLst>
      <p:ext uri="{BB962C8B-B14F-4D97-AF65-F5344CB8AC3E}">
        <p14:creationId xmlns:p14="http://schemas.microsoft.com/office/powerpoint/2010/main" val="14848504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(DFTB): search fails when </a:t>
            </a:r>
            <a:r>
              <a:rPr lang="en-US" dirty="0" err="1" smtClean="0"/>
              <a:t>reg</a:t>
            </a:r>
            <a:r>
              <a:rPr lang="en-US" dirty="0" smtClean="0"/>
              <a:t> is lowered from 10^-5 to 10^-7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4309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Traditional local optimization based structure search</a:t>
            </a:r>
            <a:br>
              <a:rPr lang="en-US" sz="2000" dirty="0" smtClean="0"/>
            </a:br>
            <a:r>
              <a:rPr lang="en-US" sz="2000" dirty="0" smtClean="0"/>
              <a:t>is equivalent to performing a search in an discrete</a:t>
            </a:r>
            <a:br>
              <a:rPr lang="en-US" sz="2000" dirty="0" smtClean="0"/>
            </a:br>
            <a:r>
              <a:rPr lang="en-US" sz="2000" dirty="0" smtClean="0"/>
              <a:t>transformed space as illustrated.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There are two disadvantages of such an approach.</a:t>
            </a:r>
          </a:p>
          <a:p>
            <a:pPr marL="457200" indent="-457200">
              <a:buAutoNum type="arabicPeriod"/>
            </a:pPr>
            <a:r>
              <a:rPr lang="en-US" sz="2000" dirty="0" smtClean="0"/>
              <a:t>The local relaxations are computationally</a:t>
            </a:r>
            <a:br>
              <a:rPr lang="en-US" sz="2000" dirty="0" smtClean="0"/>
            </a:br>
            <a:r>
              <a:rPr lang="en-US" sz="2000" dirty="0" smtClean="0"/>
              <a:t>expensive</a:t>
            </a:r>
          </a:p>
          <a:p>
            <a:pPr marL="457200" indent="-457200">
              <a:buAutoNum type="arabicPeriod"/>
            </a:pPr>
            <a:r>
              <a:rPr lang="en-US" sz="2000" dirty="0" smtClean="0"/>
              <a:t>It is a gradient-free potential opposed to a rough</a:t>
            </a:r>
            <a:br>
              <a:rPr lang="en-US" sz="2000" dirty="0" smtClean="0"/>
            </a:br>
            <a:r>
              <a:rPr lang="en-US" sz="2000" dirty="0" smtClean="0"/>
              <a:t>ML potential as pictured.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150" y="1259016"/>
            <a:ext cx="3158783" cy="23690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150" y="3717989"/>
            <a:ext cx="3158782" cy="236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8819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Features vs. Global features</a:t>
            </a:r>
            <a:br>
              <a:rPr lang="en-US" dirty="0" smtClean="0"/>
            </a:br>
            <a:r>
              <a:rPr lang="en-US" dirty="0" smtClean="0"/>
              <a:t>in structure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For training a model to roughly learn the large-scale contours of the potential energy surface, global features are probably best, since they will result in a smooth surface.</a:t>
            </a:r>
          </a:p>
          <a:p>
            <a:pPr marL="0" indent="0">
              <a:buNone/>
            </a:pPr>
            <a:r>
              <a:rPr lang="en-US" sz="2000" dirty="0" smtClean="0"/>
              <a:t>On the other hand, the local approach, where learned local energy contribution are added to give the total energy, will probably contain more local minima as a result and might therefore not guide the search into the relevant region as well as possible.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064778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Adaptive prior 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 smtClean="0"/>
              <a:t>Observations:</a:t>
            </a:r>
          </a:p>
          <a:p>
            <a:pPr marL="457200" indent="-457200">
              <a:buAutoNum type="arabicPeriod"/>
            </a:pPr>
            <a:r>
              <a:rPr lang="en-US" sz="2000" dirty="0" smtClean="0"/>
              <a:t>The the </a:t>
            </a:r>
            <a:r>
              <a:rPr lang="en-US" sz="2000" dirty="0" err="1" smtClean="0"/>
              <a:t>configurational</a:t>
            </a:r>
            <a:r>
              <a:rPr lang="en-US" sz="2000" dirty="0" smtClean="0"/>
              <a:t> space for a given system is large, especially when you take non</a:t>
            </a:r>
            <a:br>
              <a:rPr lang="en-US" sz="2000" dirty="0" smtClean="0"/>
            </a:br>
            <a:r>
              <a:rPr lang="en-US" sz="2000" dirty="0" smtClean="0"/>
              <a:t>relaxed structures into account.</a:t>
            </a:r>
          </a:p>
          <a:p>
            <a:pPr marL="457200" indent="-457200">
              <a:buAutoNum type="arabicPeriod"/>
            </a:pPr>
            <a:r>
              <a:rPr lang="en-US" sz="2000" dirty="0" smtClean="0"/>
              <a:t>The interesting structures are located in a small region in this space.</a:t>
            </a:r>
            <a:br>
              <a:rPr lang="en-US" sz="2000" dirty="0" smtClean="0"/>
            </a:br>
            <a:r>
              <a:rPr lang="en-US" sz="2000" dirty="0" smtClean="0"/>
              <a:t>- Because all energetically favorable structures will contain close to same</a:t>
            </a:r>
            <a:br>
              <a:rPr lang="en-US" sz="2000" dirty="0" smtClean="0"/>
            </a:br>
            <a:r>
              <a:rPr lang="en-US" sz="2000" dirty="0" smtClean="0"/>
              <a:t>bond distances and angles, and also about the same number of bonds, as each</a:t>
            </a:r>
            <a:br>
              <a:rPr lang="en-US" sz="2000" dirty="0" smtClean="0"/>
            </a:br>
            <a:r>
              <a:rPr lang="en-US" sz="2000" dirty="0" smtClean="0"/>
              <a:t>atom will tend toward a specific number of bonds.</a:t>
            </a:r>
            <a:br>
              <a:rPr lang="en-US" sz="2000" dirty="0" smtClean="0"/>
            </a:br>
            <a:r>
              <a:rPr lang="en-US" sz="2000" dirty="0" smtClean="0"/>
              <a:t>- This might be less true for molecules.</a:t>
            </a:r>
          </a:p>
          <a:p>
            <a:pPr marL="0" indent="0">
              <a:buNone/>
            </a:pPr>
            <a:r>
              <a:rPr lang="en-US" sz="2000" dirty="0" smtClean="0"/>
              <a:t>A smart way to search with a </a:t>
            </a:r>
            <a:r>
              <a:rPr lang="en-US" sz="2000" dirty="0" err="1" smtClean="0"/>
              <a:t>surogate</a:t>
            </a:r>
            <a:r>
              <a:rPr lang="en-US" sz="2000" dirty="0" smtClean="0"/>
              <a:t> potential is therefore to have a rough model, which should</a:t>
            </a:r>
          </a:p>
          <a:p>
            <a:pPr marL="0" indent="0">
              <a:buNone/>
            </a:pPr>
            <a:r>
              <a:rPr lang="en-US" sz="2000" dirty="0"/>
              <a:t>n</a:t>
            </a:r>
            <a:r>
              <a:rPr lang="en-US" sz="2000" dirty="0" smtClean="0"/>
              <a:t>ot concern itself with the fine details of the potential, but instead opt to effectively guide the search towards the low energy region(s). 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One might then build another model on top, to be used for the finer search in the energetically</a:t>
            </a:r>
          </a:p>
          <a:p>
            <a:pPr marL="0" indent="0">
              <a:buNone/>
            </a:pPr>
            <a:r>
              <a:rPr lang="en-US" sz="2000" dirty="0" smtClean="0"/>
              <a:t>Interesting and much smaller region of space.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255365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 smtClean="0"/>
              <a:t>Gauussian</a:t>
            </a:r>
            <a:r>
              <a:rPr lang="en-US" sz="2000" dirty="0" smtClean="0"/>
              <a:t> process (GP) with an “adaptive” GP prior.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0328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-2 layer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838292"/>
            <a:ext cx="5854700" cy="4394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38292"/>
            <a:ext cx="5854700" cy="4394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2900" y="1586091"/>
            <a:ext cx="1105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dmax</a:t>
            </a:r>
            <a:r>
              <a:rPr lang="en-US" dirty="0" smtClean="0"/>
              <a:t>=0.1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60534" y="6304547"/>
            <a:ext cx="2933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 successes for </a:t>
            </a:r>
            <a:r>
              <a:rPr lang="en-US" dirty="0" err="1" smtClean="0"/>
              <a:t>dmax</a:t>
            </a:r>
            <a:r>
              <a:rPr lang="en-US" dirty="0" smtClean="0"/>
              <a:t> = 0.05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638349" y="2550695"/>
            <a:ext cx="701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493049" y="2550695"/>
            <a:ext cx="869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matern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340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-2 layer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52900" y="1528341"/>
            <a:ext cx="1105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dmax</a:t>
            </a:r>
            <a:r>
              <a:rPr lang="en-US" dirty="0" smtClean="0"/>
              <a:t>=0.2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838292"/>
            <a:ext cx="3166043" cy="23762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343" y="1955423"/>
            <a:ext cx="3009981" cy="22591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380" y="1955423"/>
            <a:ext cx="3009981" cy="225911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041012" y="1526741"/>
            <a:ext cx="1105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dmax</a:t>
            </a:r>
            <a:r>
              <a:rPr lang="en-US" dirty="0" smtClean="0"/>
              <a:t>=0.1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446757" y="1563641"/>
            <a:ext cx="1222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dmax</a:t>
            </a:r>
            <a:r>
              <a:rPr lang="en-US" dirty="0" smtClean="0"/>
              <a:t>=0.05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466009" y="2872675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 successes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84801" y="4273891"/>
            <a:ext cx="907056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Where </a:t>
            </a:r>
            <a:r>
              <a:rPr lang="en-US" dirty="0" err="1" smtClean="0"/>
              <a:t>dmax</a:t>
            </a:r>
            <a:r>
              <a:rPr lang="en-US" dirty="0" smtClean="0"/>
              <a:t> is the required maximum distance to the global minimum in the </a:t>
            </a:r>
            <a:r>
              <a:rPr lang="en-US" dirty="0" err="1" smtClean="0"/>
              <a:t>featurespace</a:t>
            </a:r>
            <a:r>
              <a:rPr lang="en-US" dirty="0" smtClean="0"/>
              <a:t>, </a:t>
            </a:r>
          </a:p>
          <a:p>
            <a:r>
              <a:rPr lang="en-US" dirty="0"/>
              <a:t>f</a:t>
            </a:r>
            <a:r>
              <a:rPr lang="en-US" dirty="0" smtClean="0"/>
              <a:t>or a structure to count as a success.</a:t>
            </a:r>
          </a:p>
          <a:p>
            <a:endParaRPr lang="en-US" dirty="0" smtClean="0"/>
          </a:p>
          <a:p>
            <a:r>
              <a:rPr lang="en-US" dirty="0" smtClean="0"/>
              <a:t>The reason for no successes at </a:t>
            </a:r>
            <a:r>
              <a:rPr lang="en-US" dirty="0" err="1" smtClean="0"/>
              <a:t>dmax</a:t>
            </a:r>
            <a:r>
              <a:rPr lang="en-US" dirty="0" smtClean="0"/>
              <a:t>=0.05 is the limited precision because finite regularization.</a:t>
            </a:r>
          </a:p>
          <a:p>
            <a:r>
              <a:rPr lang="en-US" dirty="0" smtClean="0"/>
              <a:t>The structures can therefore not be converged below a certain point.</a:t>
            </a:r>
          </a:p>
          <a:p>
            <a:endParaRPr lang="en-US" dirty="0" smtClean="0"/>
          </a:p>
          <a:p>
            <a:r>
              <a:rPr lang="en-US" dirty="0" smtClean="0"/>
              <a:t>In this case </a:t>
            </a:r>
            <a:r>
              <a:rPr lang="en-US" dirty="0" err="1" smtClean="0"/>
              <a:t>reg</a:t>
            </a:r>
            <a:r>
              <a:rPr lang="en-US" dirty="0" smtClean="0"/>
              <a:t>=10^-5. Lowering the regularization will probably allow for a finer convergence.</a:t>
            </a:r>
          </a:p>
          <a:p>
            <a:r>
              <a:rPr lang="en-US" dirty="0" smtClean="0"/>
              <a:t>- Sadly the search fails for </a:t>
            </a:r>
            <a:r>
              <a:rPr lang="en-US" dirty="0" err="1" smtClean="0"/>
              <a:t>reg</a:t>
            </a:r>
            <a:r>
              <a:rPr lang="en-US" dirty="0" smtClean="0"/>
              <a:t>=10^-7. (probably numerical issues)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003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03" y="882486"/>
            <a:ext cx="3902665" cy="29291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176" y="882486"/>
            <a:ext cx="3902665" cy="29291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01" y="3773364"/>
            <a:ext cx="3902667" cy="29291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176" y="3773364"/>
            <a:ext cx="3902665" cy="29291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87141" y="442762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Sn3O3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094846" y="1491916"/>
            <a:ext cx="373089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Energy prediction of straight path</a:t>
            </a:r>
          </a:p>
          <a:p>
            <a:r>
              <a:rPr lang="en-US" dirty="0" smtClean="0"/>
              <a:t>between the point in a search closest </a:t>
            </a:r>
          </a:p>
          <a:p>
            <a:r>
              <a:rPr lang="en-US" dirty="0" smtClean="0"/>
              <a:t>to the global minimum and the </a:t>
            </a:r>
          </a:p>
          <a:p>
            <a:r>
              <a:rPr lang="en-US" dirty="0" smtClean="0"/>
              <a:t>global minimum.</a:t>
            </a:r>
          </a:p>
          <a:p>
            <a:r>
              <a:rPr lang="en-US" dirty="0"/>
              <a:t>T</a:t>
            </a:r>
            <a:r>
              <a:rPr lang="en-US" dirty="0" smtClean="0"/>
              <a:t>his suggests (not surprisingly) that</a:t>
            </a:r>
          </a:p>
          <a:p>
            <a:r>
              <a:rPr lang="en-US" dirty="0" smtClean="0"/>
              <a:t>lowering the regularization and the</a:t>
            </a:r>
          </a:p>
          <a:p>
            <a:r>
              <a:rPr lang="en-US" dirty="0"/>
              <a:t>k</a:t>
            </a:r>
            <a:r>
              <a:rPr lang="en-US" dirty="0" smtClean="0"/>
              <a:t>ernel width improves convergence.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536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-2 layer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838292"/>
            <a:ext cx="5854700" cy="4394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2900" y="1586091"/>
            <a:ext cx="1105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dmax</a:t>
            </a:r>
            <a:r>
              <a:rPr lang="en-US" dirty="0" smtClean="0"/>
              <a:t>=0.2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55135" y="3539959"/>
            <a:ext cx="701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096000" y="2156059"/>
            <a:ext cx="5720027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searches seam to get stuck in some low</a:t>
            </a:r>
          </a:p>
          <a:p>
            <a:r>
              <a:rPr lang="en-US" dirty="0"/>
              <a:t>e</a:t>
            </a:r>
            <a:r>
              <a:rPr lang="en-US" dirty="0" smtClean="0"/>
              <a:t>nergy configuration.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This is partly because the population is not very diverse,</a:t>
            </a:r>
            <a:br>
              <a:rPr lang="en-US" dirty="0" smtClean="0"/>
            </a:br>
            <a:r>
              <a:rPr lang="en-US" dirty="0" smtClean="0"/>
              <a:t>which results in less diverse new candidates. 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As seen in the figure, increasing kappa helps.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dirty="0" smtClean="0"/>
              <a:t>Fixes for population: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Increase </a:t>
            </a:r>
            <a:r>
              <a:rPr lang="en-US" dirty="0" err="1" smtClean="0"/>
              <a:t>dmin</a:t>
            </a:r>
            <a:r>
              <a:rPr lang="en-US" dirty="0" smtClean="0"/>
              <a:t> criteria for entering population.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ML-relax </a:t>
            </a:r>
            <a:r>
              <a:rPr lang="en-US" dirty="0" err="1" smtClean="0"/>
              <a:t>populaton</a:t>
            </a:r>
            <a:r>
              <a:rPr lang="en-US" dirty="0" smtClean="0"/>
              <a:t> further, if structures from the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same ML-minimum is present in the population.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smtClean="0"/>
              <a:t>Increase population size. (+ maybe pick parents with</a:t>
            </a:r>
            <a:br>
              <a:rPr lang="en-US" dirty="0" smtClean="0"/>
            </a:br>
            <a:r>
              <a:rPr lang="en-US" dirty="0" smtClean="0"/>
              <a:t>some </a:t>
            </a:r>
            <a:r>
              <a:rPr lang="en-US" dirty="0" err="1" smtClean="0"/>
              <a:t>energydependent</a:t>
            </a:r>
            <a:r>
              <a:rPr lang="en-US" dirty="0" smtClean="0"/>
              <a:t> weight)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Metropolis condition for entering population.</a:t>
            </a:r>
          </a:p>
        </p:txBody>
      </p:sp>
    </p:spTree>
    <p:extLst>
      <p:ext uri="{BB962C8B-B14F-4D97-AF65-F5344CB8AC3E}">
        <p14:creationId xmlns:p14="http://schemas.microsoft.com/office/powerpoint/2010/main" val="1424119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-2 layer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838292"/>
            <a:ext cx="5854700" cy="4394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2900" y="1586091"/>
            <a:ext cx="1105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dmax</a:t>
            </a:r>
            <a:r>
              <a:rPr lang="en-US" dirty="0" smtClean="0"/>
              <a:t>=0.2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55135" y="3539959"/>
            <a:ext cx="701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096000" y="2156059"/>
            <a:ext cx="572945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Increasing kappa more does not further improve</a:t>
            </a:r>
          </a:p>
          <a:p>
            <a:r>
              <a:rPr lang="en-US" dirty="0" smtClean="0"/>
              <a:t>The success curves.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smtClean="0"/>
              <a:t>The problem is probably that the relevant structures are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not generated (due to non diverse population)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- Improving the mutations might also help.</a:t>
            </a:r>
          </a:p>
        </p:txBody>
      </p:sp>
    </p:spTree>
    <p:extLst>
      <p:ext uri="{BB962C8B-B14F-4D97-AF65-F5344CB8AC3E}">
        <p14:creationId xmlns:p14="http://schemas.microsoft.com/office/powerpoint/2010/main" val="769767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TiO</a:t>
            </a:r>
            <a:r>
              <a:rPr lang="en-US" dirty="0" smtClean="0"/>
              <a:t> -2 layer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838292"/>
            <a:ext cx="5854700" cy="4394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2900" y="1586091"/>
            <a:ext cx="1105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dmax</a:t>
            </a:r>
            <a:r>
              <a:rPr lang="en-US" dirty="0" smtClean="0"/>
              <a:t>=0.2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55135" y="3539959"/>
            <a:ext cx="701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gauss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096000" y="2156059"/>
            <a:ext cx="4417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Reducing the box height probably helps a bit,</a:t>
            </a:r>
          </a:p>
          <a:p>
            <a:r>
              <a:rPr lang="en-US" dirty="0" smtClean="0"/>
              <a:t>But does not make a huge difference.</a:t>
            </a:r>
          </a:p>
        </p:txBody>
      </p:sp>
    </p:spTree>
    <p:extLst>
      <p:ext uri="{BB962C8B-B14F-4D97-AF65-F5344CB8AC3E}">
        <p14:creationId xmlns:p14="http://schemas.microsoft.com/office/powerpoint/2010/main" val="496232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33372</TotalTime>
  <Words>706</Words>
  <Application>Microsoft Macintosh PowerPoint</Application>
  <PresentationFormat>Widescreen</PresentationFormat>
  <Paragraphs>168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TiO -2 layer</vt:lpstr>
      <vt:lpstr>TiO -2 layer</vt:lpstr>
      <vt:lpstr>TiO -2 layer</vt:lpstr>
      <vt:lpstr>PowerPoint Presentation</vt:lpstr>
      <vt:lpstr>TiO -2 layer</vt:lpstr>
      <vt:lpstr>TiO -2 layer</vt:lpstr>
      <vt:lpstr>TiO -2 layer</vt:lpstr>
      <vt:lpstr>TiO -2 layer</vt:lpstr>
      <vt:lpstr>TiO -2 layer</vt:lpstr>
      <vt:lpstr>TiO -2 layer</vt:lpstr>
      <vt:lpstr>Double step – mathias’ best</vt:lpstr>
      <vt:lpstr>Double step – new best</vt:lpstr>
      <vt:lpstr>Double step – kernel width</vt:lpstr>
      <vt:lpstr>Double step – kernel width</vt:lpstr>
      <vt:lpstr>Double step – 2 best as refference</vt:lpstr>
      <vt:lpstr>Double step – bias influence </vt:lpstr>
      <vt:lpstr>Double step – Changing kernel width</vt:lpstr>
      <vt:lpstr>Double step</vt:lpstr>
      <vt:lpstr>Iterative GPR test – predict overall best</vt:lpstr>
      <vt:lpstr>Iterative GPR test  – predict best in run</vt:lpstr>
      <vt:lpstr>Iterative GPR test – predict best in run</vt:lpstr>
      <vt:lpstr>Iterative GPR test – predict best in run</vt:lpstr>
      <vt:lpstr>Iterative GPR test</vt:lpstr>
      <vt:lpstr>Adaptive prior – 1d test data</vt:lpstr>
      <vt:lpstr>Adaptive prior – step data</vt:lpstr>
      <vt:lpstr>Adaptive prior – step data</vt:lpstr>
      <vt:lpstr>PowerPoint Presentation</vt:lpstr>
      <vt:lpstr>Currently</vt:lpstr>
      <vt:lpstr>To-do</vt:lpstr>
      <vt:lpstr>Notes</vt:lpstr>
      <vt:lpstr>Notes</vt:lpstr>
      <vt:lpstr>Local Features vs. Global features in structure search</vt:lpstr>
      <vt:lpstr>Adaptive prior motivation</vt:lpstr>
      <vt:lpstr>Notes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68</cp:revision>
  <dcterms:created xsi:type="dcterms:W3CDTF">2018-10-01T11:16:57Z</dcterms:created>
  <dcterms:modified xsi:type="dcterms:W3CDTF">2018-11-05T15:29:37Z</dcterms:modified>
</cp:coreProperties>
</file>

<file path=docProps/thumbnail.jpeg>
</file>